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9"/>
  </p:notesMasterIdLst>
  <p:sldIdLst>
    <p:sldId id="256" r:id="rId2"/>
    <p:sldId id="257" r:id="rId3"/>
    <p:sldId id="270" r:id="rId4"/>
    <p:sldId id="269" r:id="rId5"/>
    <p:sldId id="272" r:id="rId6"/>
    <p:sldId id="258" r:id="rId7"/>
    <p:sldId id="259" r:id="rId8"/>
    <p:sldId id="261" r:id="rId9"/>
    <p:sldId id="262" r:id="rId10"/>
    <p:sldId id="268" r:id="rId11"/>
    <p:sldId id="263" r:id="rId12"/>
    <p:sldId id="260" r:id="rId13"/>
    <p:sldId id="274" r:id="rId14"/>
    <p:sldId id="264" r:id="rId15"/>
    <p:sldId id="265" r:id="rId16"/>
    <p:sldId id="267"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871" autoAdjust="0"/>
  </p:normalViewPr>
  <p:slideViewPr>
    <p:cSldViewPr snapToGrid="0">
      <p:cViewPr varScale="1">
        <p:scale>
          <a:sx n="64" d="100"/>
          <a:sy n="64" d="100"/>
        </p:scale>
        <p:origin x="15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EA1A4B-5D2B-4B8C-8AF3-18DAF43819F4}" type="datetimeFigureOut">
              <a:rPr lang="en-GB" smtClean="0"/>
              <a:t>06/07/2022</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E4B2BA-23EE-461F-9FEC-448421FAD27E}" type="slidenum">
              <a:rPr lang="en-GB" smtClean="0"/>
              <a:t>‹nr.›</a:t>
            </a:fld>
            <a:endParaRPr lang="en-GB"/>
          </a:p>
        </p:txBody>
      </p:sp>
    </p:spTree>
    <p:extLst>
      <p:ext uri="{BB962C8B-B14F-4D97-AF65-F5344CB8AC3E}">
        <p14:creationId xmlns:p14="http://schemas.microsoft.com/office/powerpoint/2010/main" val="1455110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7EE4B2BA-23EE-461F-9FEC-448421FAD27E}" type="slidenum">
              <a:rPr lang="en-GB" smtClean="0"/>
              <a:t>2</a:t>
            </a:fld>
            <a:endParaRPr lang="en-GB"/>
          </a:p>
        </p:txBody>
      </p:sp>
    </p:spTree>
    <p:extLst>
      <p:ext uri="{BB962C8B-B14F-4D97-AF65-F5344CB8AC3E}">
        <p14:creationId xmlns:p14="http://schemas.microsoft.com/office/powerpoint/2010/main" val="4030887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Deep learning yields currently the most practical results in the field of machine learning, however, it uses very large artificial neural networks, which leads to high training times and computation costs.</a:t>
            </a:r>
          </a:p>
          <a:p>
            <a:r>
              <a:rPr lang="en-GB" dirty="0"/>
              <a:t>To improve scalability, researchers developed strategies for making neural networks less connected, called sparse neural networks.</a:t>
            </a:r>
          </a:p>
          <a:p>
            <a:r>
              <a:rPr lang="en-GB" dirty="0"/>
              <a:t>Sparse evolutionary theory introduced the concept of dynamic sparse training, </a:t>
            </a:r>
          </a:p>
          <a:p>
            <a:endParaRPr lang="en-GB" dirty="0"/>
          </a:p>
        </p:txBody>
      </p:sp>
      <p:sp>
        <p:nvSpPr>
          <p:cNvPr id="4" name="Tijdelijke aanduiding voor dianummer 3"/>
          <p:cNvSpPr>
            <a:spLocks noGrp="1"/>
          </p:cNvSpPr>
          <p:nvPr>
            <p:ph type="sldNum" sz="quarter" idx="5"/>
          </p:nvPr>
        </p:nvSpPr>
        <p:spPr/>
        <p:txBody>
          <a:bodyPr/>
          <a:lstStyle/>
          <a:p>
            <a:fld id="{7EE4B2BA-23EE-461F-9FEC-448421FAD27E}" type="slidenum">
              <a:rPr lang="en-GB" smtClean="0"/>
              <a:t>3</a:t>
            </a:fld>
            <a:endParaRPr lang="en-GB"/>
          </a:p>
        </p:txBody>
      </p:sp>
    </p:spTree>
    <p:extLst>
      <p:ext uri="{BB962C8B-B14F-4D97-AF65-F5344CB8AC3E}">
        <p14:creationId xmlns:p14="http://schemas.microsoft.com/office/powerpoint/2010/main" val="992986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EE04CD7-4DFB-4372-8B75-ABBB0C13F705}" type="datetime1">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27824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3E6BA2E-97AB-4118-8BC2-027168A08AFA}" type="datetime1">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2099120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F8B3DBBC-171E-489C-8FE2-E0FCCC97FDFA}" type="datetime1">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2136439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D809B57F-4A83-44DF-982B-5BDA3322B315}" type="datetime1">
              <a:rPr lang="en-GB" smtClean="0"/>
              <a:t>06/07/2022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402026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36472032-C32D-468E-B9DF-459F7E8FB1D5}" type="datetime1">
              <a:rPr lang="en-GB" smtClean="0"/>
              <a:t>06/07/2022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2971616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7EEF9472-1257-4462-8941-3F71A1BE5A6B}" type="datetime1">
              <a:rPr lang="en-GB" smtClean="0"/>
              <a:t>06/07/2022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302337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08A615-7E8B-49F3-B5D7-42951FDCDAF2}" type="datetime1">
              <a:rPr lang="en-GB" smtClean="0"/>
              <a:t>06/07/2022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633250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803F5320-D82D-4F5D-B11E-D8495642B07D}" type="datetime1">
              <a:rPr lang="en-GB" smtClean="0"/>
              <a:t>06/07/2022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475248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7018E03C-4577-4B29-B2B1-02B583C73329}" type="datetime1">
              <a:rPr lang="en-GB" smtClean="0"/>
              <a:t>06/07/2022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3248117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0BF84BB-FF5C-428A-82D2-ECEFA4352863}" type="datetime1">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3744652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90284676-894B-4B08-AA91-C1751CBA1E77}" type="datetime1">
              <a:rPr lang="en-GB" smtClean="0"/>
              <a:t>06/07/2022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9E1232-F8F5-4048-BD15-489A397A8A06}" type="slidenum">
              <a:rPr lang="en-GB" smtClean="0"/>
              <a:t>‹nr.›</a:t>
            </a:fld>
            <a:endParaRPr lang="en-GB"/>
          </a:p>
        </p:txBody>
      </p:sp>
    </p:spTree>
    <p:extLst>
      <p:ext uri="{BB962C8B-B14F-4D97-AF65-F5344CB8AC3E}">
        <p14:creationId xmlns:p14="http://schemas.microsoft.com/office/powerpoint/2010/main" val="2811118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AE624-A50F-4D34-9530-2B203E851377}" type="datetime1">
              <a:rPr lang="en-GB" smtClean="0"/>
              <a:t>06/07/2022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E1232-F8F5-4048-BD15-489A397A8A06}" type="slidenum">
              <a:rPr lang="en-GB" smtClean="0"/>
              <a:t>‹nr.›</a:t>
            </a:fld>
            <a:endParaRPr lang="en-GB"/>
          </a:p>
        </p:txBody>
      </p:sp>
    </p:spTree>
    <p:extLst>
      <p:ext uri="{BB962C8B-B14F-4D97-AF65-F5344CB8AC3E}">
        <p14:creationId xmlns:p14="http://schemas.microsoft.com/office/powerpoint/2010/main" val="320512745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430BB8-A522-4499-B9ED-798A757D0E6B}"/>
              </a:ext>
            </a:extLst>
          </p:cNvPr>
          <p:cNvSpPr>
            <a:spLocks noGrp="1"/>
          </p:cNvSpPr>
          <p:nvPr>
            <p:ph type="ctrTitle"/>
          </p:nvPr>
        </p:nvSpPr>
        <p:spPr/>
        <p:txBody>
          <a:bodyPr/>
          <a:lstStyle/>
          <a:p>
            <a:r>
              <a:rPr lang="en-GB"/>
              <a:t>Regrowing Strategies for Dynamic Sparse Training</a:t>
            </a:r>
          </a:p>
        </p:txBody>
      </p:sp>
      <p:sp>
        <p:nvSpPr>
          <p:cNvPr id="3" name="Ondertitel 2">
            <a:extLst>
              <a:ext uri="{FF2B5EF4-FFF2-40B4-BE49-F238E27FC236}">
                <a16:creationId xmlns:a16="http://schemas.microsoft.com/office/drawing/2014/main" id="{D6C99965-45CE-4A65-9284-19DF5813FEA9}"/>
              </a:ext>
            </a:extLst>
          </p:cNvPr>
          <p:cNvSpPr>
            <a:spLocks noGrp="1"/>
          </p:cNvSpPr>
          <p:nvPr>
            <p:ph type="subTitle" idx="1"/>
          </p:nvPr>
        </p:nvSpPr>
        <p:spPr/>
        <p:txBody>
          <a:bodyPr/>
          <a:lstStyle/>
          <a:p>
            <a:endParaRPr lang="en-GB"/>
          </a:p>
          <a:p>
            <a:endParaRPr lang="en-GB"/>
          </a:p>
          <a:p>
            <a:r>
              <a:rPr lang="en-GB"/>
              <a:t>Harmen Scholte</a:t>
            </a:r>
          </a:p>
          <a:p>
            <a:endParaRPr lang="en-GB"/>
          </a:p>
        </p:txBody>
      </p:sp>
      <p:pic>
        <p:nvPicPr>
          <p:cNvPr id="1028" name="Picture 4" descr="Training in Positiviteit (TIP) met Universiteit Twente | DTT">
            <a:extLst>
              <a:ext uri="{FF2B5EF4-FFF2-40B4-BE49-F238E27FC236}">
                <a16:creationId xmlns:a16="http://schemas.microsoft.com/office/drawing/2014/main" id="{44E0C170-537B-49B0-F883-90D48744F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5" y="5168327"/>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324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F28FB7-DC2D-50AC-5605-8349B827E0CB}"/>
              </a:ext>
            </a:extLst>
          </p:cNvPr>
          <p:cNvSpPr>
            <a:spLocks noGrp="1"/>
          </p:cNvSpPr>
          <p:nvPr>
            <p:ph type="title"/>
          </p:nvPr>
        </p:nvSpPr>
        <p:spPr/>
        <p:txBody>
          <a:bodyPr/>
          <a:lstStyle/>
          <a:p>
            <a:r>
              <a:rPr lang="en-GB"/>
              <a:t>Timeline</a:t>
            </a:r>
            <a:endParaRPr lang="en-GB" dirty="0"/>
          </a:p>
        </p:txBody>
      </p:sp>
      <p:sp>
        <p:nvSpPr>
          <p:cNvPr id="4" name="Tijdelijke aanduiding voor dianummer 3">
            <a:extLst>
              <a:ext uri="{FF2B5EF4-FFF2-40B4-BE49-F238E27FC236}">
                <a16:creationId xmlns:a16="http://schemas.microsoft.com/office/drawing/2014/main" id="{3C5DE08F-EC84-ED83-5BB7-647D1A51ABAF}"/>
              </a:ext>
            </a:extLst>
          </p:cNvPr>
          <p:cNvSpPr>
            <a:spLocks noGrp="1"/>
          </p:cNvSpPr>
          <p:nvPr>
            <p:ph type="sldNum" sz="quarter" idx="12"/>
          </p:nvPr>
        </p:nvSpPr>
        <p:spPr/>
        <p:txBody>
          <a:bodyPr/>
          <a:lstStyle/>
          <a:p>
            <a:fld id="{899E1232-F8F5-4048-BD15-489A397A8A06}" type="slidenum">
              <a:rPr lang="en-GB" smtClean="0"/>
              <a:t>2</a:t>
            </a:fld>
            <a:endParaRPr lang="en-GB"/>
          </a:p>
        </p:txBody>
      </p:sp>
      <p:sp>
        <p:nvSpPr>
          <p:cNvPr id="3" name="Tijdelijke aanduiding voor inhoud 2">
            <a:extLst>
              <a:ext uri="{FF2B5EF4-FFF2-40B4-BE49-F238E27FC236}">
                <a16:creationId xmlns:a16="http://schemas.microsoft.com/office/drawing/2014/main" id="{9A6FF28D-42D8-192F-4353-50FFDFB50F6E}"/>
              </a:ext>
            </a:extLst>
          </p:cNvPr>
          <p:cNvSpPr>
            <a:spLocks noGrp="1"/>
          </p:cNvSpPr>
          <p:nvPr>
            <p:ph idx="1"/>
          </p:nvPr>
        </p:nvSpPr>
        <p:spPr/>
        <p:txBody>
          <a:bodyPr/>
          <a:lstStyle/>
          <a:p>
            <a:pPr marL="514350" indent="-514350">
              <a:buFont typeface="+mj-lt"/>
              <a:buAutoNum type="arabicPeriod"/>
            </a:pPr>
            <a:r>
              <a:rPr lang="en-GB"/>
              <a:t>Introduction</a:t>
            </a:r>
          </a:p>
          <a:p>
            <a:pPr marL="514350" indent="-514350">
              <a:buFont typeface="+mj-lt"/>
              <a:buAutoNum type="arabicPeriod"/>
            </a:pPr>
            <a:r>
              <a:rPr lang="en-GB"/>
              <a:t>Existing approaches</a:t>
            </a:r>
          </a:p>
          <a:p>
            <a:pPr marL="514350" indent="-514350">
              <a:buFont typeface="+mj-lt"/>
              <a:buAutoNum type="arabicPeriod"/>
            </a:pPr>
            <a:r>
              <a:rPr lang="en-GB"/>
              <a:t>New regrowing strategies</a:t>
            </a:r>
          </a:p>
          <a:p>
            <a:pPr marL="514350" indent="-514350">
              <a:buFont typeface="+mj-lt"/>
              <a:buAutoNum type="arabicPeriod"/>
            </a:pPr>
            <a:r>
              <a:rPr lang="en-GB"/>
              <a:t>Methodology</a:t>
            </a:r>
          </a:p>
          <a:p>
            <a:pPr marL="514350" indent="-514350">
              <a:buFont typeface="+mj-lt"/>
              <a:buAutoNum type="arabicPeriod"/>
            </a:pPr>
            <a:r>
              <a:rPr lang="en-GB"/>
              <a:t>Results</a:t>
            </a:r>
          </a:p>
          <a:p>
            <a:pPr marL="514350" indent="-514350">
              <a:buFont typeface="+mj-lt"/>
              <a:buAutoNum type="arabicPeriod"/>
            </a:pPr>
            <a:r>
              <a:rPr lang="en-GB"/>
              <a:t>Conclusions</a:t>
            </a:r>
          </a:p>
          <a:p>
            <a:endParaRPr lang="en-GB" dirty="0"/>
          </a:p>
        </p:txBody>
      </p:sp>
    </p:spTree>
    <p:extLst>
      <p:ext uri="{BB962C8B-B14F-4D97-AF65-F5344CB8AC3E}">
        <p14:creationId xmlns:p14="http://schemas.microsoft.com/office/powerpoint/2010/main" val="1494570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04F990-8620-A3D2-CE3A-545039261386}"/>
              </a:ext>
            </a:extLst>
          </p:cNvPr>
          <p:cNvSpPr>
            <a:spLocks noGrp="1"/>
          </p:cNvSpPr>
          <p:nvPr>
            <p:ph type="title"/>
          </p:nvPr>
        </p:nvSpPr>
        <p:spPr/>
        <p:txBody>
          <a:bodyPr/>
          <a:lstStyle/>
          <a:p>
            <a:r>
              <a:rPr lang="en-GB"/>
              <a:t>1. Introduction</a:t>
            </a:r>
            <a:endParaRPr lang="en-GB" dirty="0"/>
          </a:p>
        </p:txBody>
      </p:sp>
      <p:sp>
        <p:nvSpPr>
          <p:cNvPr id="3" name="Tijdelijke aanduiding voor inhoud 2">
            <a:extLst>
              <a:ext uri="{FF2B5EF4-FFF2-40B4-BE49-F238E27FC236}">
                <a16:creationId xmlns:a16="http://schemas.microsoft.com/office/drawing/2014/main" id="{A68FCCEE-F235-F363-EA99-A8C0F7A2022F}"/>
              </a:ext>
            </a:extLst>
          </p:cNvPr>
          <p:cNvSpPr>
            <a:spLocks noGrp="1"/>
          </p:cNvSpPr>
          <p:nvPr>
            <p:ph idx="1"/>
          </p:nvPr>
        </p:nvSpPr>
        <p:spPr/>
        <p:txBody>
          <a:bodyPr/>
          <a:lstStyle/>
          <a:p>
            <a:r>
              <a:rPr lang="en-GB" dirty="0"/>
              <a:t>Deep learning </a:t>
            </a:r>
            <a:r>
              <a:rPr lang="en-GB" dirty="0">
                <a:sym typeface="Wingdings" panose="05000000000000000000" pitchFamily="2" charset="2"/>
              </a:rPr>
              <a:t> state-of-the-art results</a:t>
            </a:r>
          </a:p>
          <a:p>
            <a:r>
              <a:rPr lang="en-GB" dirty="0">
                <a:sym typeface="Wingdings" panose="05000000000000000000" pitchFamily="2" charset="2"/>
              </a:rPr>
              <a:t>Very large artificial neural networks</a:t>
            </a:r>
          </a:p>
          <a:p>
            <a:r>
              <a:rPr lang="en-GB" dirty="0">
                <a:sym typeface="Wingdings" panose="05000000000000000000" pitchFamily="2" charset="2"/>
              </a:rPr>
              <a:t>High training times &amp; computation costs</a:t>
            </a:r>
          </a:p>
          <a:p>
            <a:r>
              <a:rPr lang="en-GB" dirty="0">
                <a:sym typeface="Wingdings" panose="05000000000000000000" pitchFamily="2" charset="2"/>
              </a:rPr>
              <a:t>Pruning</a:t>
            </a:r>
          </a:p>
          <a:p>
            <a:r>
              <a:rPr lang="en-GB" dirty="0">
                <a:sym typeface="Wingdings" panose="05000000000000000000" pitchFamily="2" charset="2"/>
              </a:rPr>
              <a:t>Sparse training</a:t>
            </a:r>
          </a:p>
          <a:p>
            <a:endParaRPr lang="en-GB" dirty="0"/>
          </a:p>
        </p:txBody>
      </p:sp>
      <p:sp>
        <p:nvSpPr>
          <p:cNvPr id="4" name="Tijdelijke aanduiding voor dianummer 3">
            <a:extLst>
              <a:ext uri="{FF2B5EF4-FFF2-40B4-BE49-F238E27FC236}">
                <a16:creationId xmlns:a16="http://schemas.microsoft.com/office/drawing/2014/main" id="{BC24B1C7-1E3A-5A1E-25DB-BEC2226AE0BC}"/>
              </a:ext>
            </a:extLst>
          </p:cNvPr>
          <p:cNvSpPr>
            <a:spLocks noGrp="1"/>
          </p:cNvSpPr>
          <p:nvPr>
            <p:ph type="sldNum" sz="quarter" idx="12"/>
          </p:nvPr>
        </p:nvSpPr>
        <p:spPr/>
        <p:txBody>
          <a:bodyPr/>
          <a:lstStyle/>
          <a:p>
            <a:fld id="{899E1232-F8F5-4048-BD15-489A397A8A06}" type="slidenum">
              <a:rPr lang="en-GB" smtClean="0"/>
              <a:t>3</a:t>
            </a:fld>
            <a:endParaRPr lang="en-GB"/>
          </a:p>
        </p:txBody>
      </p:sp>
      <p:pic>
        <p:nvPicPr>
          <p:cNvPr id="5122" name="Picture 2">
            <a:extLst>
              <a:ext uri="{FF2B5EF4-FFF2-40B4-BE49-F238E27FC236}">
                <a16:creationId xmlns:a16="http://schemas.microsoft.com/office/drawing/2014/main" id="{BBB7E1C9-F0DC-F2A1-C3AB-E8A89FFA9C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1100" y="1517650"/>
            <a:ext cx="3822700" cy="382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945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17C6F6-0A82-2F77-32CA-BC584EAD12A1}"/>
              </a:ext>
            </a:extLst>
          </p:cNvPr>
          <p:cNvSpPr>
            <a:spLocks noGrp="1"/>
          </p:cNvSpPr>
          <p:nvPr>
            <p:ph type="title"/>
          </p:nvPr>
        </p:nvSpPr>
        <p:spPr/>
        <p:txBody>
          <a:bodyPr/>
          <a:lstStyle/>
          <a:p>
            <a:r>
              <a:rPr lang="en-GB"/>
              <a:t>2. Existing approaches</a:t>
            </a:r>
            <a:endParaRPr lang="en-GB" dirty="0"/>
          </a:p>
        </p:txBody>
      </p:sp>
      <p:sp>
        <p:nvSpPr>
          <p:cNvPr id="3" name="Tijdelijke aanduiding voor inhoud 2">
            <a:extLst>
              <a:ext uri="{FF2B5EF4-FFF2-40B4-BE49-F238E27FC236}">
                <a16:creationId xmlns:a16="http://schemas.microsoft.com/office/drawing/2014/main" id="{8E765B04-BD6B-9E9B-BBCB-F22ABA64AD73}"/>
              </a:ext>
            </a:extLst>
          </p:cNvPr>
          <p:cNvSpPr>
            <a:spLocks noGrp="1"/>
          </p:cNvSpPr>
          <p:nvPr>
            <p:ph idx="1"/>
          </p:nvPr>
        </p:nvSpPr>
        <p:spPr/>
        <p:txBody>
          <a:bodyPr/>
          <a:lstStyle/>
          <a:p>
            <a:r>
              <a:rPr lang="en-GB"/>
              <a:t>Static sparse training</a:t>
            </a:r>
          </a:p>
          <a:p>
            <a:r>
              <a:rPr lang="en-GB"/>
              <a:t>Dynamic sparse training</a:t>
            </a:r>
          </a:p>
          <a:p>
            <a:pPr lvl="1"/>
            <a:r>
              <a:rPr lang="en-GB"/>
              <a:t>Initialization</a:t>
            </a:r>
          </a:p>
          <a:p>
            <a:pPr lvl="1"/>
            <a:r>
              <a:rPr lang="en-GB"/>
              <a:t>Weight removal</a:t>
            </a:r>
          </a:p>
          <a:p>
            <a:pPr lvl="1"/>
            <a:r>
              <a:rPr lang="en-GB"/>
              <a:t>Weight regrowth</a:t>
            </a:r>
          </a:p>
          <a:p>
            <a:r>
              <a:rPr lang="en-GB"/>
              <a:t>Sparse evolutionary training (SET)</a:t>
            </a:r>
          </a:p>
          <a:p>
            <a:r>
              <a:rPr lang="en-GB"/>
              <a:t>Adaptive performance-based connectivity of SET (AccSET)</a:t>
            </a:r>
            <a:endParaRPr lang="en-GB" dirty="0"/>
          </a:p>
        </p:txBody>
      </p:sp>
      <p:sp>
        <p:nvSpPr>
          <p:cNvPr id="4" name="Tijdelijke aanduiding voor dianummer 3">
            <a:extLst>
              <a:ext uri="{FF2B5EF4-FFF2-40B4-BE49-F238E27FC236}">
                <a16:creationId xmlns:a16="http://schemas.microsoft.com/office/drawing/2014/main" id="{01EDF095-B0A9-9EEC-714C-89E7F1AB20CA}"/>
              </a:ext>
            </a:extLst>
          </p:cNvPr>
          <p:cNvSpPr>
            <a:spLocks noGrp="1"/>
          </p:cNvSpPr>
          <p:nvPr>
            <p:ph type="sldNum" sz="quarter" idx="12"/>
          </p:nvPr>
        </p:nvSpPr>
        <p:spPr/>
        <p:txBody>
          <a:bodyPr/>
          <a:lstStyle/>
          <a:p>
            <a:fld id="{899E1232-F8F5-4048-BD15-489A397A8A06}" type="slidenum">
              <a:rPr lang="en-GB" smtClean="0"/>
              <a:t>4</a:t>
            </a:fld>
            <a:endParaRPr lang="en-GB"/>
          </a:p>
        </p:txBody>
      </p:sp>
      <p:pic>
        <p:nvPicPr>
          <p:cNvPr id="5" name="Picture 2">
            <a:extLst>
              <a:ext uri="{FF2B5EF4-FFF2-40B4-BE49-F238E27FC236}">
                <a16:creationId xmlns:a16="http://schemas.microsoft.com/office/drawing/2014/main" id="{39C4DED8-8EFA-3E53-7455-4029300A46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98"/>
          <a:stretch/>
        </p:blipFill>
        <p:spPr bwMode="auto">
          <a:xfrm>
            <a:off x="7073900" y="788194"/>
            <a:ext cx="4572000" cy="287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365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17C6F6-0A82-2F77-32CA-BC584EAD12A1}"/>
              </a:ext>
            </a:extLst>
          </p:cNvPr>
          <p:cNvSpPr>
            <a:spLocks noGrp="1"/>
          </p:cNvSpPr>
          <p:nvPr>
            <p:ph type="title"/>
          </p:nvPr>
        </p:nvSpPr>
        <p:spPr/>
        <p:txBody>
          <a:bodyPr/>
          <a:lstStyle/>
          <a:p>
            <a:r>
              <a:rPr lang="en-GB" dirty="0"/>
              <a:t>2. Existing approaches</a:t>
            </a:r>
          </a:p>
        </p:txBody>
      </p:sp>
      <p:sp>
        <p:nvSpPr>
          <p:cNvPr id="3" name="Tijdelijke aanduiding voor inhoud 2">
            <a:extLst>
              <a:ext uri="{FF2B5EF4-FFF2-40B4-BE49-F238E27FC236}">
                <a16:creationId xmlns:a16="http://schemas.microsoft.com/office/drawing/2014/main" id="{8E765B04-BD6B-9E9B-BBCB-F22ABA64AD73}"/>
              </a:ext>
            </a:extLst>
          </p:cNvPr>
          <p:cNvSpPr>
            <a:spLocks noGrp="1"/>
          </p:cNvSpPr>
          <p:nvPr>
            <p:ph idx="1"/>
          </p:nvPr>
        </p:nvSpPr>
        <p:spPr/>
        <p:txBody>
          <a:bodyPr/>
          <a:lstStyle/>
          <a:p>
            <a:r>
              <a:rPr lang="en-GB" dirty="0"/>
              <a:t>Static sparse training</a:t>
            </a:r>
          </a:p>
          <a:p>
            <a:r>
              <a:rPr lang="en-GB" dirty="0"/>
              <a:t>Dynamic sparse training</a:t>
            </a:r>
          </a:p>
          <a:p>
            <a:pPr lvl="1"/>
            <a:r>
              <a:rPr lang="en-GB" dirty="0"/>
              <a:t>Initialization</a:t>
            </a:r>
          </a:p>
          <a:p>
            <a:pPr lvl="1"/>
            <a:r>
              <a:rPr lang="en-GB" dirty="0"/>
              <a:t>Weight removal</a:t>
            </a:r>
          </a:p>
          <a:p>
            <a:pPr lvl="1"/>
            <a:r>
              <a:rPr lang="en-GB" dirty="0"/>
              <a:t>Weight regrowth</a:t>
            </a:r>
          </a:p>
          <a:p>
            <a:r>
              <a:rPr lang="en-GB" dirty="0"/>
              <a:t>Sparse evolutionary training (SET)</a:t>
            </a:r>
          </a:p>
          <a:p>
            <a:r>
              <a:rPr lang="en-GB" dirty="0"/>
              <a:t>Adaptive performance-based connectivity of SET (</a:t>
            </a:r>
            <a:r>
              <a:rPr lang="en-GB" dirty="0" err="1"/>
              <a:t>AccSET</a:t>
            </a:r>
            <a:r>
              <a:rPr lang="en-GB" dirty="0"/>
              <a:t>)</a:t>
            </a:r>
          </a:p>
        </p:txBody>
      </p:sp>
      <p:sp>
        <p:nvSpPr>
          <p:cNvPr id="4" name="Tijdelijke aanduiding voor dianummer 3">
            <a:extLst>
              <a:ext uri="{FF2B5EF4-FFF2-40B4-BE49-F238E27FC236}">
                <a16:creationId xmlns:a16="http://schemas.microsoft.com/office/drawing/2014/main" id="{01EDF095-B0A9-9EEC-714C-89E7F1AB20CA}"/>
              </a:ext>
            </a:extLst>
          </p:cNvPr>
          <p:cNvSpPr>
            <a:spLocks noGrp="1"/>
          </p:cNvSpPr>
          <p:nvPr>
            <p:ph type="sldNum" sz="quarter" idx="12"/>
          </p:nvPr>
        </p:nvSpPr>
        <p:spPr/>
        <p:txBody>
          <a:bodyPr/>
          <a:lstStyle/>
          <a:p>
            <a:fld id="{899E1232-F8F5-4048-BD15-489A397A8A06}" type="slidenum">
              <a:rPr lang="en-GB" smtClean="0"/>
              <a:t>5</a:t>
            </a:fld>
            <a:endParaRPr lang="en-GB"/>
          </a:p>
        </p:txBody>
      </p:sp>
      <p:pic>
        <p:nvPicPr>
          <p:cNvPr id="5" name="Picture 2">
            <a:extLst>
              <a:ext uri="{FF2B5EF4-FFF2-40B4-BE49-F238E27FC236}">
                <a16:creationId xmlns:a16="http://schemas.microsoft.com/office/drawing/2014/main" id="{39C4DED8-8EFA-3E53-7455-4029300A46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398"/>
          <a:stretch/>
        </p:blipFill>
        <p:spPr bwMode="auto">
          <a:xfrm>
            <a:off x="7073900" y="788194"/>
            <a:ext cx="4572000" cy="2870200"/>
          </a:xfrm>
          <a:prstGeom prst="rect">
            <a:avLst/>
          </a:prstGeom>
          <a:noFill/>
          <a:extLst>
            <a:ext uri="{909E8E84-426E-40DD-AFC4-6F175D3DCCD1}">
              <a14:hiddenFill xmlns:a14="http://schemas.microsoft.com/office/drawing/2010/main">
                <a:solidFill>
                  <a:srgbClr val="FFFFFF"/>
                </a:solidFill>
              </a14:hiddenFill>
            </a:ext>
          </a:extLst>
        </p:spPr>
      </p:pic>
      <p:sp>
        <p:nvSpPr>
          <p:cNvPr id="12" name="Pijl: rechts 11">
            <a:extLst>
              <a:ext uri="{FF2B5EF4-FFF2-40B4-BE49-F238E27FC236}">
                <a16:creationId xmlns:a16="http://schemas.microsoft.com/office/drawing/2014/main" id="{9E2AE35B-3C29-1E32-6541-A45BC1779D2D}"/>
              </a:ext>
            </a:extLst>
          </p:cNvPr>
          <p:cNvSpPr/>
          <p:nvPr/>
        </p:nvSpPr>
        <p:spPr>
          <a:xfrm rot="9883718">
            <a:off x="3883475" y="3183884"/>
            <a:ext cx="1169233" cy="675351"/>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20567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C35CE1-A944-4345-3A4D-E76951AAD81C}"/>
              </a:ext>
            </a:extLst>
          </p:cNvPr>
          <p:cNvSpPr>
            <a:spLocks noGrp="1"/>
          </p:cNvSpPr>
          <p:nvPr>
            <p:ph type="title"/>
          </p:nvPr>
        </p:nvSpPr>
        <p:spPr/>
        <p:txBody>
          <a:bodyPr/>
          <a:lstStyle/>
          <a:p>
            <a:r>
              <a:rPr lang="en-GB" dirty="0"/>
              <a:t>3. New regrowing strategies</a:t>
            </a:r>
          </a:p>
        </p:txBody>
      </p:sp>
      <p:sp>
        <p:nvSpPr>
          <p:cNvPr id="3" name="Tijdelijke aanduiding voor inhoud 2">
            <a:extLst>
              <a:ext uri="{FF2B5EF4-FFF2-40B4-BE49-F238E27FC236}">
                <a16:creationId xmlns:a16="http://schemas.microsoft.com/office/drawing/2014/main" id="{69396E0D-6403-86FC-4FD7-01702D41E8AC}"/>
              </a:ext>
            </a:extLst>
          </p:cNvPr>
          <p:cNvSpPr>
            <a:spLocks noGrp="1"/>
          </p:cNvSpPr>
          <p:nvPr>
            <p:ph idx="1"/>
          </p:nvPr>
        </p:nvSpPr>
        <p:spPr/>
        <p:txBody>
          <a:bodyPr/>
          <a:lstStyle/>
          <a:p>
            <a:pPr marL="514350" indent="-514350">
              <a:buFont typeface="+mj-lt"/>
              <a:buAutoNum type="arabicPeriod"/>
            </a:pPr>
            <a:r>
              <a:rPr lang="en-GB" dirty="0"/>
              <a:t>Which connections should be regrown?</a:t>
            </a:r>
          </a:p>
          <a:p>
            <a:pPr marL="514350" indent="-514350">
              <a:buFont typeface="+mj-lt"/>
              <a:buAutoNum type="arabicPeriod"/>
            </a:pPr>
            <a:r>
              <a:rPr lang="en-GB" dirty="0"/>
              <a:t>On what performance metric should we base connectivity?</a:t>
            </a:r>
          </a:p>
          <a:p>
            <a:pPr marL="514350" indent="-514350">
              <a:buFont typeface="+mj-lt"/>
              <a:buAutoNum type="arabicPeriod"/>
            </a:pPr>
            <a:r>
              <a:rPr lang="en-GB" dirty="0"/>
              <a:t>What value does alternating between static and dynamic sparse training have?</a:t>
            </a:r>
          </a:p>
        </p:txBody>
      </p:sp>
      <p:sp>
        <p:nvSpPr>
          <p:cNvPr id="4" name="Tijdelijke aanduiding voor dianummer 3">
            <a:extLst>
              <a:ext uri="{FF2B5EF4-FFF2-40B4-BE49-F238E27FC236}">
                <a16:creationId xmlns:a16="http://schemas.microsoft.com/office/drawing/2014/main" id="{F558F6AC-94CE-4FB0-FA9C-18B375EE7FB7}"/>
              </a:ext>
            </a:extLst>
          </p:cNvPr>
          <p:cNvSpPr>
            <a:spLocks noGrp="1"/>
          </p:cNvSpPr>
          <p:nvPr>
            <p:ph type="sldNum" sz="quarter" idx="12"/>
          </p:nvPr>
        </p:nvSpPr>
        <p:spPr/>
        <p:txBody>
          <a:bodyPr/>
          <a:lstStyle/>
          <a:p>
            <a:fld id="{899E1232-F8F5-4048-BD15-489A397A8A06}" type="slidenum">
              <a:rPr lang="en-GB" smtClean="0"/>
              <a:t>6</a:t>
            </a:fld>
            <a:endParaRPr lang="en-GB"/>
          </a:p>
        </p:txBody>
      </p:sp>
    </p:spTree>
    <p:extLst>
      <p:ext uri="{BB962C8B-B14F-4D97-AF65-F5344CB8AC3E}">
        <p14:creationId xmlns:p14="http://schemas.microsoft.com/office/powerpoint/2010/main" val="3488043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471232-0271-5306-AFBD-49248C296DD0}"/>
              </a:ext>
            </a:extLst>
          </p:cNvPr>
          <p:cNvSpPr>
            <a:spLocks noGrp="1"/>
          </p:cNvSpPr>
          <p:nvPr>
            <p:ph type="title"/>
          </p:nvPr>
        </p:nvSpPr>
        <p:spPr/>
        <p:txBody>
          <a:bodyPr/>
          <a:lstStyle/>
          <a:p>
            <a:r>
              <a:rPr lang="en-GB" dirty="0"/>
              <a:t>3.1 Which connections should be regrown</a:t>
            </a:r>
          </a:p>
        </p:txBody>
      </p:sp>
      <p:sp>
        <p:nvSpPr>
          <p:cNvPr id="3" name="Tijdelijke aanduiding voor inhoud 2">
            <a:extLst>
              <a:ext uri="{FF2B5EF4-FFF2-40B4-BE49-F238E27FC236}">
                <a16:creationId xmlns:a16="http://schemas.microsoft.com/office/drawing/2014/main" id="{3AD4FEFB-5644-C1CE-A244-0C5F1F2976BC}"/>
              </a:ext>
            </a:extLst>
          </p:cNvPr>
          <p:cNvSpPr>
            <a:spLocks noGrp="1"/>
          </p:cNvSpPr>
          <p:nvPr>
            <p:ph idx="1"/>
          </p:nvPr>
        </p:nvSpPr>
        <p:spPr/>
        <p:txBody>
          <a:bodyPr/>
          <a:lstStyle/>
          <a:p>
            <a:r>
              <a:rPr lang="en-GB" dirty="0"/>
              <a:t>SET and </a:t>
            </a:r>
            <a:r>
              <a:rPr lang="en-GB" dirty="0" err="1"/>
              <a:t>AccSET</a:t>
            </a:r>
            <a:r>
              <a:rPr lang="en-GB" dirty="0"/>
              <a:t> regrow random connections </a:t>
            </a:r>
          </a:p>
          <a:p>
            <a:endParaRPr lang="en-GB" dirty="0"/>
          </a:p>
          <a:p>
            <a:r>
              <a:rPr lang="en-GB" dirty="0"/>
              <a:t>New methods:</a:t>
            </a:r>
          </a:p>
          <a:p>
            <a:pPr marL="914400" lvl="1" indent="-457200">
              <a:buFont typeface="+mj-lt"/>
              <a:buAutoNum type="arabicPeriod"/>
            </a:pPr>
            <a:r>
              <a:rPr lang="en-GB" dirty="0"/>
              <a:t>Random, but “At least one activated neighbour”</a:t>
            </a:r>
          </a:p>
          <a:p>
            <a:pPr marL="914400" lvl="1" indent="-457200">
              <a:buFont typeface="+mj-lt"/>
              <a:buAutoNum type="arabicPeriod"/>
            </a:pPr>
            <a:r>
              <a:rPr lang="en-GB" dirty="0"/>
              <a:t>“Regrow by most activated neighbours”</a:t>
            </a:r>
          </a:p>
        </p:txBody>
      </p:sp>
      <p:sp>
        <p:nvSpPr>
          <p:cNvPr id="4" name="Tijdelijke aanduiding voor dianummer 3">
            <a:extLst>
              <a:ext uri="{FF2B5EF4-FFF2-40B4-BE49-F238E27FC236}">
                <a16:creationId xmlns:a16="http://schemas.microsoft.com/office/drawing/2014/main" id="{ABBD3353-A669-9FDA-0709-D31B0BEB7179}"/>
              </a:ext>
            </a:extLst>
          </p:cNvPr>
          <p:cNvSpPr>
            <a:spLocks noGrp="1"/>
          </p:cNvSpPr>
          <p:nvPr>
            <p:ph type="sldNum" sz="quarter" idx="12"/>
          </p:nvPr>
        </p:nvSpPr>
        <p:spPr/>
        <p:txBody>
          <a:bodyPr/>
          <a:lstStyle/>
          <a:p>
            <a:fld id="{899E1232-F8F5-4048-BD15-489A397A8A06}" type="slidenum">
              <a:rPr lang="en-GB" smtClean="0"/>
              <a:t>7</a:t>
            </a:fld>
            <a:endParaRPr lang="en-GB"/>
          </a:p>
        </p:txBody>
      </p:sp>
      <p:pic>
        <p:nvPicPr>
          <p:cNvPr id="6" name="Afbeelding 5" descr="Afbeelding met tafel&#10;&#10;Automatisch gegenereerde beschrijving">
            <a:extLst>
              <a:ext uri="{FF2B5EF4-FFF2-40B4-BE49-F238E27FC236}">
                <a16:creationId xmlns:a16="http://schemas.microsoft.com/office/drawing/2014/main" id="{25D57218-84D7-F1F7-7221-C4E1A3F7E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5808" y="2190417"/>
            <a:ext cx="3092783" cy="3092783"/>
          </a:xfrm>
          <a:prstGeom prst="rect">
            <a:avLst/>
          </a:prstGeom>
        </p:spPr>
      </p:pic>
    </p:spTree>
    <p:extLst>
      <p:ext uri="{BB962C8B-B14F-4D97-AF65-F5344CB8AC3E}">
        <p14:creationId xmlns:p14="http://schemas.microsoft.com/office/powerpoint/2010/main" val="146541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96D4A1-2AC1-C30E-6BCC-60C935C403F8}"/>
              </a:ext>
            </a:extLst>
          </p:cNvPr>
          <p:cNvSpPr>
            <a:spLocks noGrp="1"/>
          </p:cNvSpPr>
          <p:nvPr>
            <p:ph type="title"/>
          </p:nvPr>
        </p:nvSpPr>
        <p:spPr/>
        <p:txBody>
          <a:bodyPr/>
          <a:lstStyle/>
          <a:p>
            <a:r>
              <a:rPr lang="en-GB" dirty="0"/>
              <a:t>3.2 Performance metrics for connectivity</a:t>
            </a:r>
          </a:p>
        </p:txBody>
      </p:sp>
      <p:sp>
        <p:nvSpPr>
          <p:cNvPr id="3" name="Tijdelijke aanduiding voor inhoud 2">
            <a:extLst>
              <a:ext uri="{FF2B5EF4-FFF2-40B4-BE49-F238E27FC236}">
                <a16:creationId xmlns:a16="http://schemas.microsoft.com/office/drawing/2014/main" id="{5EDF4E87-3D44-7CAE-81EA-1949E4F430B5}"/>
              </a:ext>
            </a:extLst>
          </p:cNvPr>
          <p:cNvSpPr>
            <a:spLocks noGrp="1"/>
          </p:cNvSpPr>
          <p:nvPr>
            <p:ph idx="1"/>
          </p:nvPr>
        </p:nvSpPr>
        <p:spPr/>
        <p:txBody>
          <a:bodyPr/>
          <a:lstStyle/>
          <a:p>
            <a:r>
              <a:rPr lang="en-GB" dirty="0"/>
              <a:t>Base amount of regrows on performance</a:t>
            </a:r>
          </a:p>
          <a:p>
            <a:endParaRPr lang="en-GB" dirty="0"/>
          </a:p>
          <a:p>
            <a:r>
              <a:rPr lang="en-GB" dirty="0"/>
              <a:t>Accuracy (</a:t>
            </a:r>
            <a:r>
              <a:rPr lang="en-GB" dirty="0" err="1"/>
              <a:t>AccSET</a:t>
            </a:r>
            <a:r>
              <a:rPr lang="en-GB" dirty="0"/>
              <a:t>)</a:t>
            </a:r>
          </a:p>
          <a:p>
            <a:r>
              <a:rPr lang="en-GB" dirty="0"/>
              <a:t>Loss (LSET)</a:t>
            </a:r>
          </a:p>
        </p:txBody>
      </p:sp>
      <p:sp>
        <p:nvSpPr>
          <p:cNvPr id="4" name="Tijdelijke aanduiding voor dianummer 3">
            <a:extLst>
              <a:ext uri="{FF2B5EF4-FFF2-40B4-BE49-F238E27FC236}">
                <a16:creationId xmlns:a16="http://schemas.microsoft.com/office/drawing/2014/main" id="{79B97187-E077-7719-D27D-C22714A5D004}"/>
              </a:ext>
            </a:extLst>
          </p:cNvPr>
          <p:cNvSpPr>
            <a:spLocks noGrp="1"/>
          </p:cNvSpPr>
          <p:nvPr>
            <p:ph type="sldNum" sz="quarter" idx="12"/>
          </p:nvPr>
        </p:nvSpPr>
        <p:spPr/>
        <p:txBody>
          <a:bodyPr/>
          <a:lstStyle/>
          <a:p>
            <a:fld id="{899E1232-F8F5-4048-BD15-489A397A8A06}" type="slidenum">
              <a:rPr lang="en-GB" smtClean="0"/>
              <a:t>8</a:t>
            </a:fld>
            <a:endParaRPr lang="en-GB"/>
          </a:p>
        </p:txBody>
      </p:sp>
      <p:pic>
        <p:nvPicPr>
          <p:cNvPr id="6" name="Afbeelding 5">
            <a:extLst>
              <a:ext uri="{FF2B5EF4-FFF2-40B4-BE49-F238E27FC236}">
                <a16:creationId xmlns:a16="http://schemas.microsoft.com/office/drawing/2014/main" id="{727A7476-8BAD-EDAF-14DC-24F8FF091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6048" y="2970367"/>
            <a:ext cx="3828844" cy="2871633"/>
          </a:xfrm>
          <a:prstGeom prst="rect">
            <a:avLst/>
          </a:prstGeom>
        </p:spPr>
      </p:pic>
    </p:spTree>
    <p:extLst>
      <p:ext uri="{BB962C8B-B14F-4D97-AF65-F5344CB8AC3E}">
        <p14:creationId xmlns:p14="http://schemas.microsoft.com/office/powerpoint/2010/main" val="4126746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1B9123-56C3-3D2C-BAB6-4B86EF750179}"/>
              </a:ext>
            </a:extLst>
          </p:cNvPr>
          <p:cNvSpPr>
            <a:spLocks noGrp="1"/>
          </p:cNvSpPr>
          <p:nvPr>
            <p:ph type="title"/>
          </p:nvPr>
        </p:nvSpPr>
        <p:spPr/>
        <p:txBody>
          <a:bodyPr/>
          <a:lstStyle/>
          <a:p>
            <a:r>
              <a:rPr lang="en-GB" dirty="0"/>
              <a:t>3.3 Alternating between static and dynamic sparse training</a:t>
            </a:r>
          </a:p>
        </p:txBody>
      </p:sp>
      <p:sp>
        <p:nvSpPr>
          <p:cNvPr id="3" name="Tijdelijke aanduiding voor inhoud 2">
            <a:extLst>
              <a:ext uri="{FF2B5EF4-FFF2-40B4-BE49-F238E27FC236}">
                <a16:creationId xmlns:a16="http://schemas.microsoft.com/office/drawing/2014/main" id="{E299618B-64A4-0DDD-B700-A6905D821E48}"/>
              </a:ext>
            </a:extLst>
          </p:cNvPr>
          <p:cNvSpPr>
            <a:spLocks noGrp="1"/>
          </p:cNvSpPr>
          <p:nvPr>
            <p:ph idx="1"/>
          </p:nvPr>
        </p:nvSpPr>
        <p:spPr/>
        <p:txBody>
          <a:bodyPr/>
          <a:lstStyle/>
          <a:p>
            <a:endParaRPr lang="en-GB" dirty="0"/>
          </a:p>
          <a:p>
            <a:r>
              <a:rPr lang="en-GB" dirty="0"/>
              <a:t>Dynamic sparse training simulates mutation</a:t>
            </a:r>
          </a:p>
          <a:p>
            <a:r>
              <a:rPr lang="en-GB" dirty="0"/>
              <a:t>What if the wrong mutations are made?</a:t>
            </a:r>
          </a:p>
          <a:p>
            <a:endParaRPr lang="en-GB" dirty="0"/>
          </a:p>
          <a:p>
            <a:r>
              <a:rPr lang="en-GB" dirty="0"/>
              <a:t>Switch to static sparse training if performance decreases</a:t>
            </a:r>
          </a:p>
          <a:p>
            <a:r>
              <a:rPr lang="en-GB" dirty="0"/>
              <a:t>Switch back if performance increases again</a:t>
            </a:r>
          </a:p>
        </p:txBody>
      </p:sp>
      <p:sp>
        <p:nvSpPr>
          <p:cNvPr id="4" name="Tijdelijke aanduiding voor dianummer 3">
            <a:extLst>
              <a:ext uri="{FF2B5EF4-FFF2-40B4-BE49-F238E27FC236}">
                <a16:creationId xmlns:a16="http://schemas.microsoft.com/office/drawing/2014/main" id="{F2E127E2-97B9-6784-8FB0-3A4B2B1E0ABB}"/>
              </a:ext>
            </a:extLst>
          </p:cNvPr>
          <p:cNvSpPr>
            <a:spLocks noGrp="1"/>
          </p:cNvSpPr>
          <p:nvPr>
            <p:ph type="sldNum" sz="quarter" idx="12"/>
          </p:nvPr>
        </p:nvSpPr>
        <p:spPr/>
        <p:txBody>
          <a:bodyPr/>
          <a:lstStyle/>
          <a:p>
            <a:fld id="{899E1232-F8F5-4048-BD15-489A397A8A06}" type="slidenum">
              <a:rPr lang="en-GB" smtClean="0"/>
              <a:t>9</a:t>
            </a:fld>
            <a:endParaRPr lang="en-GB"/>
          </a:p>
        </p:txBody>
      </p:sp>
    </p:spTree>
    <p:extLst>
      <p:ext uri="{BB962C8B-B14F-4D97-AF65-F5344CB8AC3E}">
        <p14:creationId xmlns:p14="http://schemas.microsoft.com/office/powerpoint/2010/main" val="616959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982E62-F03F-7BD7-89EA-444615541812}"/>
              </a:ext>
            </a:extLst>
          </p:cNvPr>
          <p:cNvSpPr>
            <a:spLocks noGrp="1"/>
          </p:cNvSpPr>
          <p:nvPr>
            <p:ph type="title"/>
          </p:nvPr>
        </p:nvSpPr>
        <p:spPr/>
        <p:txBody>
          <a:bodyPr/>
          <a:lstStyle/>
          <a:p>
            <a:r>
              <a:rPr lang="en-GB" dirty="0"/>
              <a:t>4. Methodology</a:t>
            </a:r>
          </a:p>
        </p:txBody>
      </p:sp>
      <p:sp>
        <p:nvSpPr>
          <p:cNvPr id="3" name="Tijdelijke aanduiding voor inhoud 2">
            <a:extLst>
              <a:ext uri="{FF2B5EF4-FFF2-40B4-BE49-F238E27FC236}">
                <a16:creationId xmlns:a16="http://schemas.microsoft.com/office/drawing/2014/main" id="{A1C8D3A8-E3E0-28AE-DF11-A7DEE8923624}"/>
              </a:ext>
            </a:extLst>
          </p:cNvPr>
          <p:cNvSpPr>
            <a:spLocks noGrp="1"/>
          </p:cNvSpPr>
          <p:nvPr>
            <p:ph idx="1"/>
          </p:nvPr>
        </p:nvSpPr>
        <p:spPr/>
        <p:txBody>
          <a:bodyPr/>
          <a:lstStyle/>
          <a:p>
            <a:r>
              <a:rPr lang="en-GB" dirty="0"/>
              <a:t>Multi-layer perceptron</a:t>
            </a:r>
          </a:p>
          <a:p>
            <a:r>
              <a:rPr lang="en-GB" dirty="0"/>
              <a:t>CIFAR-10 (image classification problem)</a:t>
            </a:r>
          </a:p>
          <a:p>
            <a:pPr lvl="1"/>
            <a:r>
              <a:rPr lang="en-GB" dirty="0"/>
              <a:t>60.000 images on 10 classes</a:t>
            </a:r>
          </a:p>
          <a:p>
            <a:r>
              <a:rPr lang="en-GB" dirty="0"/>
              <a:t>SET</a:t>
            </a:r>
          </a:p>
          <a:p>
            <a:pPr lvl="1"/>
            <a:r>
              <a:rPr lang="en-GB" dirty="0" err="1"/>
              <a:t>Tensorflow</a:t>
            </a:r>
            <a:r>
              <a:rPr lang="en-GB" dirty="0"/>
              <a:t> &amp; </a:t>
            </a:r>
            <a:r>
              <a:rPr lang="en-GB" dirty="0" err="1"/>
              <a:t>Keras</a:t>
            </a:r>
            <a:endParaRPr lang="en-GB" dirty="0"/>
          </a:p>
          <a:p>
            <a:pPr lvl="1"/>
            <a:r>
              <a:rPr lang="en-GB" dirty="0"/>
              <a:t>Binary mask</a:t>
            </a:r>
          </a:p>
        </p:txBody>
      </p:sp>
      <p:sp>
        <p:nvSpPr>
          <p:cNvPr id="4" name="Tijdelijke aanduiding voor dianummer 3">
            <a:extLst>
              <a:ext uri="{FF2B5EF4-FFF2-40B4-BE49-F238E27FC236}">
                <a16:creationId xmlns:a16="http://schemas.microsoft.com/office/drawing/2014/main" id="{7F04D0D5-BD41-03AC-6D26-548941FF7CEA}"/>
              </a:ext>
            </a:extLst>
          </p:cNvPr>
          <p:cNvSpPr>
            <a:spLocks noGrp="1"/>
          </p:cNvSpPr>
          <p:nvPr>
            <p:ph type="sldNum" sz="quarter" idx="12"/>
          </p:nvPr>
        </p:nvSpPr>
        <p:spPr/>
        <p:txBody>
          <a:bodyPr/>
          <a:lstStyle/>
          <a:p>
            <a:fld id="{899E1232-F8F5-4048-BD15-489A397A8A06}" type="slidenum">
              <a:rPr lang="en-GB" smtClean="0"/>
              <a:t>10</a:t>
            </a:fld>
            <a:endParaRPr lang="en-GB"/>
          </a:p>
        </p:txBody>
      </p:sp>
      <p:pic>
        <p:nvPicPr>
          <p:cNvPr id="6" name="Afbeelding 5">
            <a:extLst>
              <a:ext uri="{FF2B5EF4-FFF2-40B4-BE49-F238E27FC236}">
                <a16:creationId xmlns:a16="http://schemas.microsoft.com/office/drawing/2014/main" id="{B0A974F4-7591-77DC-DFB4-99032250AFB0}"/>
              </a:ext>
            </a:extLst>
          </p:cNvPr>
          <p:cNvPicPr>
            <a:picLocks noChangeAspect="1"/>
          </p:cNvPicPr>
          <p:nvPr/>
        </p:nvPicPr>
        <p:blipFill rotWithShape="1">
          <a:blip r:embed="rId2"/>
          <a:srcRect t="807" b="-1"/>
          <a:stretch/>
        </p:blipFill>
        <p:spPr>
          <a:xfrm>
            <a:off x="7728769" y="1219200"/>
            <a:ext cx="3625031" cy="2782094"/>
          </a:xfrm>
          <a:prstGeom prst="rect">
            <a:avLst/>
          </a:prstGeom>
        </p:spPr>
      </p:pic>
    </p:spTree>
    <p:extLst>
      <p:ext uri="{BB962C8B-B14F-4D97-AF65-F5344CB8AC3E}">
        <p14:creationId xmlns:p14="http://schemas.microsoft.com/office/powerpoint/2010/main" val="4186508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75297D-6C24-CBD9-C045-17CFEE63BA49}"/>
              </a:ext>
            </a:extLst>
          </p:cNvPr>
          <p:cNvSpPr>
            <a:spLocks noGrp="1"/>
          </p:cNvSpPr>
          <p:nvPr>
            <p:ph type="title"/>
          </p:nvPr>
        </p:nvSpPr>
        <p:spPr>
          <a:xfrm>
            <a:off x="838200" y="2766218"/>
            <a:ext cx="10515600" cy="1325563"/>
          </a:xfrm>
        </p:spPr>
        <p:txBody>
          <a:bodyPr/>
          <a:lstStyle/>
          <a:p>
            <a:pPr algn="ctr"/>
            <a:r>
              <a:rPr lang="en-GB" dirty="0"/>
              <a:t>5. Results</a:t>
            </a:r>
          </a:p>
        </p:txBody>
      </p:sp>
      <p:sp>
        <p:nvSpPr>
          <p:cNvPr id="4" name="Tijdelijke aanduiding voor dianummer 3">
            <a:extLst>
              <a:ext uri="{FF2B5EF4-FFF2-40B4-BE49-F238E27FC236}">
                <a16:creationId xmlns:a16="http://schemas.microsoft.com/office/drawing/2014/main" id="{BB814363-ED3F-FC3A-10F3-150263E939A8}"/>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43994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AD969E72-A674-6972-8CC4-19AE1E09E6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6158" y="643466"/>
            <a:ext cx="7579683" cy="5571067"/>
          </a:xfrm>
          <a:prstGeom prst="rect">
            <a:avLst/>
          </a:prstGeom>
        </p:spPr>
      </p:pic>
      <p:sp>
        <p:nvSpPr>
          <p:cNvPr id="6" name="Tijdelijke aanduiding voor dianummer 5">
            <a:extLst>
              <a:ext uri="{FF2B5EF4-FFF2-40B4-BE49-F238E27FC236}">
                <a16:creationId xmlns:a16="http://schemas.microsoft.com/office/drawing/2014/main" id="{0B66BFEA-2BBE-86F6-8E5E-06C2F81933E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899E1232-F8F5-4048-BD15-489A397A8A06}" type="slidenum">
              <a:rPr lang="en-US" smtClean="0"/>
              <a:pPr defTabSz="914400">
                <a:spcAft>
                  <a:spcPts val="600"/>
                </a:spcAft>
              </a:pPr>
              <a:t>12</a:t>
            </a:fld>
            <a:endParaRPr lang="en-US"/>
          </a:p>
        </p:txBody>
      </p:sp>
    </p:spTree>
    <p:extLst>
      <p:ext uri="{BB962C8B-B14F-4D97-AF65-F5344CB8AC3E}">
        <p14:creationId xmlns:p14="http://schemas.microsoft.com/office/powerpoint/2010/main" val="1025195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AAC7ADA7-DA3E-9371-6F0D-0FA57B1452F4}"/>
              </a:ext>
            </a:extLst>
          </p:cNvPr>
          <p:cNvPicPr>
            <a:picLocks noGrp="1" noChangeAspect="1"/>
          </p:cNvPicPr>
          <p:nvPr>
            <p:ph idx="1"/>
          </p:nvPr>
        </p:nvPicPr>
        <p:blipFill>
          <a:blip r:embed="rId2"/>
          <a:stretch>
            <a:fillRect/>
          </a:stretch>
        </p:blipFill>
        <p:spPr>
          <a:xfrm>
            <a:off x="643467" y="1779608"/>
            <a:ext cx="10905066" cy="3298782"/>
          </a:xfrm>
          <a:prstGeom prst="rect">
            <a:avLst/>
          </a:prstGeom>
        </p:spPr>
      </p:pic>
      <p:sp>
        <p:nvSpPr>
          <p:cNvPr id="4" name="Tijdelijke aanduiding voor dianummer 3">
            <a:extLst>
              <a:ext uri="{FF2B5EF4-FFF2-40B4-BE49-F238E27FC236}">
                <a16:creationId xmlns:a16="http://schemas.microsoft.com/office/drawing/2014/main" id="{3CA12056-6B1E-F100-7605-DE829B4F40F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899E1232-F8F5-4048-BD15-489A397A8A06}" type="slidenum">
              <a:rPr lang="en-US" smtClean="0"/>
              <a:pPr defTabSz="914400">
                <a:spcAft>
                  <a:spcPts val="600"/>
                </a:spcAft>
              </a:pPr>
              <a:t>13</a:t>
            </a:fld>
            <a:endParaRPr lang="en-US"/>
          </a:p>
        </p:txBody>
      </p:sp>
    </p:spTree>
    <p:extLst>
      <p:ext uri="{BB962C8B-B14F-4D97-AF65-F5344CB8AC3E}">
        <p14:creationId xmlns:p14="http://schemas.microsoft.com/office/powerpoint/2010/main" val="2622257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C0151AC5-9A97-7C8F-2C37-FE75D8BC58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438825"/>
            <a:ext cx="10905066" cy="3980348"/>
          </a:xfrm>
          <a:prstGeom prst="rect">
            <a:avLst/>
          </a:prstGeom>
        </p:spPr>
      </p:pic>
      <p:sp>
        <p:nvSpPr>
          <p:cNvPr id="4" name="Tijdelijke aanduiding voor dianummer 3">
            <a:extLst>
              <a:ext uri="{FF2B5EF4-FFF2-40B4-BE49-F238E27FC236}">
                <a16:creationId xmlns:a16="http://schemas.microsoft.com/office/drawing/2014/main" id="{C9E3CCE5-C13E-96E6-3F1E-929CEDD4475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899E1232-F8F5-4048-BD15-489A397A8A06}" type="slidenum">
              <a:rPr lang="en-US" smtClean="0"/>
              <a:pPr defTabSz="914400">
                <a:spcAft>
                  <a:spcPts val="600"/>
                </a:spcAft>
              </a:pPr>
              <a:t>14</a:t>
            </a:fld>
            <a:endParaRPr lang="en-US"/>
          </a:p>
        </p:txBody>
      </p:sp>
    </p:spTree>
    <p:extLst>
      <p:ext uri="{BB962C8B-B14F-4D97-AF65-F5344CB8AC3E}">
        <p14:creationId xmlns:p14="http://schemas.microsoft.com/office/powerpoint/2010/main" val="2997174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80A1614D-0B0C-853F-8FCA-A306941FE9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467" y="1466088"/>
            <a:ext cx="10905066" cy="3925822"/>
          </a:xfrm>
          <a:prstGeom prst="rect">
            <a:avLst/>
          </a:prstGeom>
        </p:spPr>
      </p:pic>
      <p:sp>
        <p:nvSpPr>
          <p:cNvPr id="4" name="Tijdelijke aanduiding voor dianummer 3">
            <a:extLst>
              <a:ext uri="{FF2B5EF4-FFF2-40B4-BE49-F238E27FC236}">
                <a16:creationId xmlns:a16="http://schemas.microsoft.com/office/drawing/2014/main" id="{2BA58BE0-80E9-156B-824D-1E681068725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899E1232-F8F5-4048-BD15-489A397A8A06}" type="slidenum">
              <a:rPr lang="en-US" smtClean="0"/>
              <a:pPr defTabSz="914400">
                <a:spcAft>
                  <a:spcPts val="600"/>
                </a:spcAft>
              </a:pPr>
              <a:t>15</a:t>
            </a:fld>
            <a:endParaRPr lang="en-US"/>
          </a:p>
        </p:txBody>
      </p:sp>
    </p:spTree>
    <p:extLst>
      <p:ext uri="{BB962C8B-B14F-4D97-AF65-F5344CB8AC3E}">
        <p14:creationId xmlns:p14="http://schemas.microsoft.com/office/powerpoint/2010/main" val="3998010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ECAE4-539C-A4B6-E875-654D5D551949}"/>
              </a:ext>
            </a:extLst>
          </p:cNvPr>
          <p:cNvSpPr>
            <a:spLocks noGrp="1"/>
          </p:cNvSpPr>
          <p:nvPr>
            <p:ph type="title"/>
          </p:nvPr>
        </p:nvSpPr>
        <p:spPr/>
        <p:txBody>
          <a:bodyPr/>
          <a:lstStyle/>
          <a:p>
            <a:r>
              <a:rPr lang="en-GB" dirty="0"/>
              <a:t>6. Conclusions</a:t>
            </a:r>
          </a:p>
        </p:txBody>
      </p:sp>
      <p:sp>
        <p:nvSpPr>
          <p:cNvPr id="3" name="Tijdelijke aanduiding voor inhoud 2">
            <a:extLst>
              <a:ext uri="{FF2B5EF4-FFF2-40B4-BE49-F238E27FC236}">
                <a16:creationId xmlns:a16="http://schemas.microsoft.com/office/drawing/2014/main" id="{956D8169-9757-A986-1FBB-CBB7F151CB93}"/>
              </a:ext>
            </a:extLst>
          </p:cNvPr>
          <p:cNvSpPr>
            <a:spLocks noGrp="1"/>
          </p:cNvSpPr>
          <p:nvPr>
            <p:ph idx="1"/>
          </p:nvPr>
        </p:nvSpPr>
        <p:spPr>
          <a:xfrm>
            <a:off x="838200" y="1825625"/>
            <a:ext cx="10515600" cy="4895850"/>
          </a:xfrm>
        </p:spPr>
        <p:txBody>
          <a:bodyPr>
            <a:normAutofit/>
          </a:bodyPr>
          <a:lstStyle/>
          <a:p>
            <a:r>
              <a:rPr lang="en-GB" dirty="0"/>
              <a:t>Which connections should be regrown?</a:t>
            </a:r>
          </a:p>
          <a:p>
            <a:r>
              <a:rPr lang="en-GB" dirty="0"/>
              <a:t>On what performance metric should we base connectivity?</a:t>
            </a:r>
          </a:p>
          <a:p>
            <a:r>
              <a:rPr lang="en-GB" dirty="0"/>
              <a:t>What value does alternating between static and dynamic sparse training have?</a:t>
            </a:r>
          </a:p>
          <a:p>
            <a:pPr marL="0" indent="0">
              <a:buNone/>
            </a:pPr>
            <a:endParaRPr lang="en-GB" dirty="0"/>
          </a:p>
          <a:p>
            <a:r>
              <a:rPr lang="en-GB" dirty="0"/>
              <a:t>Local activity does </a:t>
            </a:r>
            <a:r>
              <a:rPr lang="en-GB" b="1" dirty="0">
                <a:solidFill>
                  <a:srgbClr val="FF0000"/>
                </a:solidFill>
              </a:rPr>
              <a:t>not</a:t>
            </a:r>
            <a:r>
              <a:rPr lang="en-GB" dirty="0"/>
              <a:t> improve performance</a:t>
            </a:r>
          </a:p>
          <a:p>
            <a:r>
              <a:rPr lang="en-GB" i="1" dirty="0"/>
              <a:t>loss</a:t>
            </a:r>
            <a:r>
              <a:rPr lang="en-GB" dirty="0"/>
              <a:t> shows best performance, </a:t>
            </a:r>
            <a:r>
              <a:rPr lang="en-GB" i="1" dirty="0"/>
              <a:t>accuracy</a:t>
            </a:r>
            <a:r>
              <a:rPr lang="en-GB" dirty="0"/>
              <a:t> shows best relative performance</a:t>
            </a:r>
          </a:p>
          <a:p>
            <a:r>
              <a:rPr lang="en-GB" dirty="0"/>
              <a:t>Alternating shows</a:t>
            </a:r>
            <a:r>
              <a:rPr lang="en-GB" b="1" dirty="0">
                <a:solidFill>
                  <a:srgbClr val="00B050"/>
                </a:solidFill>
              </a:rPr>
              <a:t> small systematic improvement </a:t>
            </a:r>
            <a:r>
              <a:rPr lang="en-GB" dirty="0"/>
              <a:t>on “only dynamic methods”</a:t>
            </a:r>
            <a:endParaRPr lang="en-GB" b="1" dirty="0">
              <a:solidFill>
                <a:srgbClr val="00B050"/>
              </a:solidFill>
            </a:endParaRPr>
          </a:p>
          <a:p>
            <a:endParaRPr lang="en-GB" dirty="0"/>
          </a:p>
          <a:p>
            <a:endParaRPr lang="en-GB" dirty="0"/>
          </a:p>
          <a:p>
            <a:endParaRPr lang="en-GB" dirty="0"/>
          </a:p>
          <a:p>
            <a:endParaRPr lang="en-GB" dirty="0"/>
          </a:p>
        </p:txBody>
      </p:sp>
      <p:sp>
        <p:nvSpPr>
          <p:cNvPr id="4" name="Tijdelijke aanduiding voor dianummer 3">
            <a:extLst>
              <a:ext uri="{FF2B5EF4-FFF2-40B4-BE49-F238E27FC236}">
                <a16:creationId xmlns:a16="http://schemas.microsoft.com/office/drawing/2014/main" id="{F23729BA-A5BE-AC26-16EB-2D984E8A2E4B}"/>
              </a:ext>
            </a:extLst>
          </p:cNvPr>
          <p:cNvSpPr>
            <a:spLocks noGrp="1"/>
          </p:cNvSpPr>
          <p:nvPr>
            <p:ph type="sldNum" sz="quarter" idx="12"/>
          </p:nvPr>
        </p:nvSpPr>
        <p:spPr/>
        <p:txBody>
          <a:bodyPr/>
          <a:lstStyle/>
          <a:p>
            <a:fld id="{899E1232-F8F5-4048-BD15-489A397A8A06}" type="slidenum">
              <a:rPr lang="en-GB" smtClean="0"/>
              <a:t>16</a:t>
            </a:fld>
            <a:endParaRPr lang="en-GB"/>
          </a:p>
        </p:txBody>
      </p:sp>
    </p:spTree>
    <p:extLst>
      <p:ext uri="{BB962C8B-B14F-4D97-AF65-F5344CB8AC3E}">
        <p14:creationId xmlns:p14="http://schemas.microsoft.com/office/powerpoint/2010/main" val="1620648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430BB8-A522-4499-B9ED-798A757D0E6B}"/>
              </a:ext>
            </a:extLst>
          </p:cNvPr>
          <p:cNvSpPr>
            <a:spLocks noGrp="1"/>
          </p:cNvSpPr>
          <p:nvPr>
            <p:ph type="ctrTitle"/>
          </p:nvPr>
        </p:nvSpPr>
        <p:spPr/>
        <p:txBody>
          <a:bodyPr/>
          <a:lstStyle/>
          <a:p>
            <a:r>
              <a:rPr lang="en-GB"/>
              <a:t>Regrowing Strategies for Dynamic Sparse Training</a:t>
            </a:r>
          </a:p>
        </p:txBody>
      </p:sp>
      <p:sp>
        <p:nvSpPr>
          <p:cNvPr id="3" name="Ondertitel 2">
            <a:extLst>
              <a:ext uri="{FF2B5EF4-FFF2-40B4-BE49-F238E27FC236}">
                <a16:creationId xmlns:a16="http://schemas.microsoft.com/office/drawing/2014/main" id="{D6C99965-45CE-4A65-9284-19DF5813FEA9}"/>
              </a:ext>
            </a:extLst>
          </p:cNvPr>
          <p:cNvSpPr>
            <a:spLocks noGrp="1"/>
          </p:cNvSpPr>
          <p:nvPr>
            <p:ph type="subTitle" idx="1"/>
          </p:nvPr>
        </p:nvSpPr>
        <p:spPr/>
        <p:txBody>
          <a:bodyPr/>
          <a:lstStyle/>
          <a:p>
            <a:endParaRPr lang="en-GB" dirty="0"/>
          </a:p>
          <a:p>
            <a:endParaRPr lang="en-GB" dirty="0"/>
          </a:p>
          <a:p>
            <a:r>
              <a:rPr lang="en-GB" dirty="0"/>
              <a:t>Are there any questions?</a:t>
            </a:r>
          </a:p>
          <a:p>
            <a:endParaRPr lang="en-GB" dirty="0"/>
          </a:p>
        </p:txBody>
      </p:sp>
      <p:pic>
        <p:nvPicPr>
          <p:cNvPr id="1028" name="Picture 4" descr="Training in Positiviteit (TIP) met Universiteit Twente | DTT">
            <a:extLst>
              <a:ext uri="{FF2B5EF4-FFF2-40B4-BE49-F238E27FC236}">
                <a16:creationId xmlns:a16="http://schemas.microsoft.com/office/drawing/2014/main" id="{44E0C170-537B-49B0-F883-90D48744F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5" y="5168327"/>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335138"/>
      </p:ext>
    </p:extLst>
  </p:cSld>
  <p:clrMapOvr>
    <a:masterClrMapping/>
  </p:clrMapOvr>
</p:sld>
</file>

<file path=ppt/theme/theme1.xml><?xml version="1.0" encoding="utf-8"?>
<a:theme xmlns:a="http://schemas.openxmlformats.org/drawingml/2006/main" name="Office Theme">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521</TotalTime>
  <Words>390</Words>
  <Application>Microsoft Office PowerPoint</Application>
  <PresentationFormat>Breedbeeld</PresentationFormat>
  <Paragraphs>96</Paragraphs>
  <Slides>17</Slides>
  <Notes>2</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17</vt:i4>
      </vt:variant>
    </vt:vector>
  </HeadingPairs>
  <TitlesOfParts>
    <vt:vector size="21" baseType="lpstr">
      <vt:lpstr>Arial</vt:lpstr>
      <vt:lpstr>Calibri</vt:lpstr>
      <vt:lpstr>Calibri Light</vt:lpstr>
      <vt:lpstr>Office Theme</vt:lpstr>
      <vt:lpstr>Regrowing Strategies for Dynamic Sparse Training</vt:lpstr>
      <vt:lpstr>Timeline</vt:lpstr>
      <vt:lpstr>1. Introduction</vt:lpstr>
      <vt:lpstr>2. Existing approaches</vt:lpstr>
      <vt:lpstr>2. Existing approaches</vt:lpstr>
      <vt:lpstr>3. New regrowing strategies</vt:lpstr>
      <vt:lpstr>3.1 Which connections should be regrown</vt:lpstr>
      <vt:lpstr>3.2 Performance metrics for connectivity</vt:lpstr>
      <vt:lpstr>3.3 Alternating between static and dynamic sparse training</vt:lpstr>
      <vt:lpstr>4. Methodology</vt:lpstr>
      <vt:lpstr>5. Results</vt:lpstr>
      <vt:lpstr>PowerPoint-presentatie</vt:lpstr>
      <vt:lpstr>PowerPoint-presentatie</vt:lpstr>
      <vt:lpstr>PowerPoint-presentatie</vt:lpstr>
      <vt:lpstr>PowerPoint-presentatie</vt:lpstr>
      <vt:lpstr>6. Conclusions</vt:lpstr>
      <vt:lpstr>Regrowing Strategies for Dynamic Sparse Training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Scalable Deep Learning</dc:title>
  <dc:creator>Harmen Scholte</dc:creator>
  <cp:lastModifiedBy>Scholte, H.T. (Harmen, Student B-BIT)</cp:lastModifiedBy>
  <cp:revision>11</cp:revision>
  <dcterms:created xsi:type="dcterms:W3CDTF">2022-05-19T08:40:55Z</dcterms:created>
  <dcterms:modified xsi:type="dcterms:W3CDTF">2022-07-06T16:28:48Z</dcterms:modified>
</cp:coreProperties>
</file>